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6858000" cx="12192000"/>
  <p:notesSz cx="6858000" cy="9144000"/>
  <p:embeddedFontLst>
    <p:embeddedFont>
      <p:font typeface="Libre Franklin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3" roundtripDataSignature="AMtx7mgMNlyt0Q0LFhKj7OuNyqNpeLf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breFranklin-boldItalic.fntdata"/><Relationship Id="rId61" Type="http://schemas.openxmlformats.org/officeDocument/2006/relationships/font" Target="fonts/LibreFranklin-italic.fntdata"/><Relationship Id="rId20" Type="http://schemas.openxmlformats.org/officeDocument/2006/relationships/slide" Target="slides/slide15.xml"/><Relationship Id="rId63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ibreFranklin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LibreFranklin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79a2e05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779a2e0503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79a2e050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779a2e0503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779a2e050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3779a2e0503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779a2e050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779a2e0503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79a2e050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779a2e050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79a2e050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3779a2e0503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79a2e050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779a2e0503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9a2e0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779a2e05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779a2e050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3779a2e0503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79a2e050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779a2e0503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79a2e0503_0_9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g3779a2e0503_0_9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g3779a2e0503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g3779a2e0503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g3779a2e0503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79a2e0503_0_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g3779a2e0503_0_1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7" name="Google Shape;97;g3779a2e0503_0_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g3779a2e0503_0_1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9" name="Google Shape;99;g3779a2e0503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79a2e0503_0_11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2" name="Google Shape;102;g3779a2e0503_0_11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g3779a2e0503_0_1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g3779a2e0503_0_1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5" name="Google Shape;105;g3779a2e0503_0_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79a2e0503_0_1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g3779a2e0503_0_1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9" name="Google Shape;109;g3779a2e0503_0_1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0" name="Google Shape;110;g3779a2e0503_0_1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g3779a2e0503_0_1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g3779a2e0503_0_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9a2e0503_0_12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5" name="Google Shape;115;g3779a2e0503_0_124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3779a2e0503_0_124"/>
          <p:cNvSpPr txBox="1"/>
          <p:nvPr>
            <p:ph idx="2" type="body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7" name="Google Shape;117;g3779a2e0503_0_124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779a2e0503_0_124"/>
          <p:cNvSpPr txBox="1"/>
          <p:nvPr>
            <p:ph idx="4" type="body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9" name="Google Shape;119;g3779a2e0503_0_1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g3779a2e0503_0_1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1" name="Google Shape;121;g3779a2e0503_0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79a2e0503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4" name="Google Shape;124;g3779a2e0503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5" name="Google Shape;125;g3779a2e0503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g3779a2e0503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79a2e0503_0_1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g3779a2e0503_0_1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0" name="Google Shape;130;g3779a2e0503_0_1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79a2e0503_0_142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3" name="Google Shape;133;g3779a2e0503_0_142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4" name="Google Shape;134;g3779a2e0503_0_14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g3779a2e0503_0_1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g3779a2e0503_0_1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g3779a2e0503_0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79a2e0503_0_149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0" name="Google Shape;140;g3779a2e0503_0_149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3779a2e0503_0_14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2" name="Google Shape;142;g3779a2e0503_0_1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g3779a2e0503_0_1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g3779a2e0503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9a2e0503_0_1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g3779a2e0503_0_15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8" name="Google Shape;148;g3779a2e0503_0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g3779a2e0503_0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0" name="Google Shape;150;g3779a2e0503_0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79a2e0503_0_16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g3779a2e0503_0_16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4" name="Google Shape;154;g3779a2e0503_0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g3779a2e0503_0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g3779a2e0503_0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11" name="Google Shape;11;p45"/>
          <p:cNvPicPr preferRelativeResize="0"/>
          <p:nvPr/>
        </p:nvPicPr>
        <p:blipFill rotWithShape="1">
          <a:blip r:embed="rId1">
            <a:alphaModFix/>
          </a:blip>
          <a:srcRect b="32797" l="0" r="0" t="32696"/>
          <a:stretch/>
        </p:blipFill>
        <p:spPr>
          <a:xfrm>
            <a:off x="9939130" y="0"/>
            <a:ext cx="2252870" cy="580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79a2e0503_0_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83" name="Google Shape;83;g3779a2e0503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779a2e0503_0_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779a2e0503_0_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3779a2e0503_0_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87" name="Google Shape;87;g3779a2e0503_0_92"/>
          <p:cNvPicPr preferRelativeResize="0"/>
          <p:nvPr/>
        </p:nvPicPr>
        <p:blipFill rotWithShape="1">
          <a:blip r:embed="rId1">
            <a:alphaModFix/>
          </a:blip>
          <a:srcRect b="32795" l="0" r="0" t="32698"/>
          <a:stretch/>
        </p:blipFill>
        <p:spPr>
          <a:xfrm>
            <a:off x="9939130" y="0"/>
            <a:ext cx="2252871" cy="580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illow.readthedocs.io/en/stable/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docs.pytorch.org/docs/stable/index.html" TargetMode="External"/><Relationship Id="rId5" Type="http://schemas.openxmlformats.org/officeDocument/2006/relationships/hyperlink" Target="https://scikit-image.org/" TargetMode="External"/><Relationship Id="rId6" Type="http://schemas.openxmlformats.org/officeDocument/2006/relationships/hyperlink" Target="https://scipy.org/" TargetMode="External"/><Relationship Id="rId7" Type="http://schemas.openxmlformats.org/officeDocument/2006/relationships/hyperlink" Target="https://mahotas.readthedocs.io/en/latest/" TargetMode="External"/><Relationship Id="rId8" Type="http://schemas.openxmlformats.org/officeDocument/2006/relationships/hyperlink" Target="https://www.tensorflow.org/api_docs/python/tf/imag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20.png"/><Relationship Id="rId5" Type="http://schemas.openxmlformats.org/officeDocument/2006/relationships/hyperlink" Target="https://medium.com/@zhouxiaogan0/how-does-neural-network-works-e842bef64ab4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hyperlink" Target="https://setosa.io/ev/image-kerne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gif"/><Relationship Id="rId4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6.gif"/><Relationship Id="rId5" Type="http://schemas.openxmlformats.org/officeDocument/2006/relationships/hyperlink" Target="https://poloclub.github.io/cnn-explainer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hyperlink" Target="https://d2l.ai/chapter_convolutional-neural-networks/conv-layer.html" TargetMode="External"/><Relationship Id="rId6" Type="http://schemas.openxmlformats.org/officeDocument/2006/relationships/hyperlink" Target="https://stanford.edu/~shervine/teaching/cs-230/cheatsheet-convolutional-neural-networks#lay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omax.github.io/bezierinf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Relationship Id="rId4" Type="http://schemas.openxmlformats.org/officeDocument/2006/relationships/hyperlink" Target="https://blog.mlreview.com/a-guide-to-receptive-field-arithmetic-for-convolutional-neural-networks-e0f514068807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hyperlink" Target="https://cs231n.github.io/convolutional-network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hyperlink" Target="https://cs231n.github.io/convolutional-network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plotlib.org/stable/api/_as_gen/matplotlib.pyplot.savefig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hyperlink" Target="https://arxiv.org/pdf/1409.1556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png"/><Relationship Id="rId4" Type="http://schemas.openxmlformats.org/officeDocument/2006/relationships/hyperlink" Target="https://arxiv.org/abs/1512.03385" TargetMode="External"/><Relationship Id="rId5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Digital Image Formats: An Introduction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Dimitris Mousadakos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Color Depth</a:t>
            </a:r>
            <a:endParaRPr/>
          </a:p>
        </p:txBody>
      </p:sp>
      <p:sp>
        <p:nvSpPr>
          <p:cNvPr id="221" name="Google Shape;22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Color depth 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also known as bit depth, is either the number of bits used to indicate the color of a single pixel (8 bit, 10 bit).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2700"/>
              <a:buFont typeface="Arial"/>
              <a:buChar char="•"/>
            </a:pP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When referring to a pixel, the concept can be defined as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pixel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(bpp).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2700"/>
              <a:buFont typeface="Arial"/>
              <a:buChar char="•"/>
            </a:pP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When referring to a color component, the concept can be defined as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component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channel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color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(all three abbreviated bpc).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type="title"/>
          </p:nvPr>
        </p:nvSpPr>
        <p:spPr>
          <a:xfrm>
            <a:off x="838200" y="365125"/>
            <a:ext cx="872454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Colors and Resolution in Deep Learning: some notes</a:t>
            </a:r>
            <a:endParaRPr/>
          </a:p>
        </p:txBody>
      </p:sp>
      <p:sp>
        <p:nvSpPr>
          <p:cNvPr id="227" name="Google Shape;227;p10"/>
          <p:cNvSpPr txBox="1"/>
          <p:nvPr>
            <p:ph idx="1" type="body"/>
          </p:nvPr>
        </p:nvSpPr>
        <p:spPr>
          <a:xfrm>
            <a:off x="1161160" y="2141537"/>
            <a:ext cx="9869680" cy="3695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may contain information and thus increase deep learning model performance.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This is not always obvious and needs to be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tested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.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optimal resolution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needs also to be tested. Large resolution will lead to very slow training.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Almost all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pre-trained models expected specific resolution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so resizing is often needed.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Python libraries for image processing</a:t>
            </a:r>
            <a:endParaRPr/>
          </a:p>
        </p:txBody>
      </p:sp>
      <p:sp>
        <p:nvSpPr>
          <p:cNvPr id="233" name="Google Shape;233;p12"/>
          <p:cNvSpPr txBox="1"/>
          <p:nvPr>
            <p:ph idx="1" type="body"/>
          </p:nvPr>
        </p:nvSpPr>
        <p:spPr>
          <a:xfrm>
            <a:off x="838200" y="1825625"/>
            <a:ext cx="10839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Pillow/PIL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https://pillow.readthedocs.io/en/stable/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https://opencv.org/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Scikit-Image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https://scikit-image.org/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Scipy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(it does offer some machine learning algorithms, as face detection)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https://scipy.org/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Mahotas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https://mahotas.readthedocs.io/en/latest/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https://www.tensorflow.org/api_docs/python/tf/image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https://docs.pytorch.org/docs/stable/index.html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type="title"/>
          </p:nvPr>
        </p:nvSpPr>
        <p:spPr>
          <a:xfrm>
            <a:off x="838200" y="219846"/>
            <a:ext cx="89125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Formats for PyTorch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>
            <p:ph idx="1" type="body"/>
          </p:nvPr>
        </p:nvSpPr>
        <p:spPr>
          <a:xfrm>
            <a:off x="838200" y="19161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-CH" sz="2600">
                <a:latin typeface="Arial"/>
                <a:ea typeface="Arial"/>
                <a:cs typeface="Arial"/>
                <a:sym typeface="Arial"/>
              </a:rPr>
              <a:t>PyTorch uses </a:t>
            </a: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PIL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(Python Imaging Library) or </a:t>
            </a: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torchvision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for image loading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Supported Formats: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-393700" lvl="1" marL="9144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○"/>
            </a:pPr>
            <a:r>
              <a:rPr lang="en-CH" sz="2600">
                <a:latin typeface="Arial"/>
                <a:ea typeface="Arial"/>
                <a:cs typeface="Arial"/>
                <a:sym typeface="Arial"/>
              </a:rPr>
              <a:t>JPEG, PNG, BMP, GIF, TIFF, WebP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Best Practice: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Use JPEG or PNG for most tasks due to wide support and efficiency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79a2e0503_0_180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Formats for TensorFlow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779a2e0503_0_180"/>
          <p:cNvSpPr txBox="1"/>
          <p:nvPr>
            <p:ph idx="1" type="body"/>
          </p:nvPr>
        </p:nvSpPr>
        <p:spPr>
          <a:xfrm>
            <a:off x="838200" y="1545549"/>
            <a:ext cx="10515600" cy="4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TensorFlow uses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tf.io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tf.image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modules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Supported Formats: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-400050" lvl="1" marL="9144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JPEG, PNG, BMP, GIF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TFRecord: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TensorFlow’s own binary format for large datasets</a:t>
            </a:r>
            <a:br>
              <a:rPr lang="en-CH" sz="2700">
                <a:latin typeface="Arial"/>
                <a:ea typeface="Arial"/>
                <a:cs typeface="Arial"/>
                <a:sym typeface="Arial"/>
              </a:rPr>
            </a:b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he datatypes are all Tensors, thus the code is optimized and no conversions are needed.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3779a2e0503_0_180"/>
          <p:cNvSpPr txBox="1"/>
          <p:nvPr/>
        </p:nvSpPr>
        <p:spPr>
          <a:xfrm>
            <a:off x="0" y="6492875"/>
            <a:ext cx="10880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https://www.tensorflow.org/api_docs/python/tf/image#:~:text=TensorFlow%20provides%20Ops%20to%20decode,(PNG%20also%20supports%20uint16.)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"/>
          <p:cNvSpPr txBox="1"/>
          <p:nvPr>
            <p:ph type="title"/>
          </p:nvPr>
        </p:nvSpPr>
        <p:spPr>
          <a:xfrm>
            <a:off x="639417" y="26411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252" name="Google Shape;252;p11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Introduction to Image Processing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CNN Basics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Dimitris Mousadakos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79a2e0503_0_197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ith a black hat and a black hat&#10;&#10;Description automatically generated" id="264" name="Google Shape;264;g3779a2e0503_0_197"/>
          <p:cNvPicPr preferRelativeResize="0"/>
          <p:nvPr/>
        </p:nvPicPr>
        <p:blipFill rotWithShape="1">
          <a:blip r:embed="rId3">
            <a:alphaModFix/>
          </a:blip>
          <a:srcRect b="0" l="66459" r="0" t="0"/>
          <a:stretch/>
        </p:blipFill>
        <p:spPr>
          <a:xfrm>
            <a:off x="838200" y="1762601"/>
            <a:ext cx="3341927" cy="44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779a2e0503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51" y="19238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3779a2e0503_0_197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cxnSp>
        <p:nvCxnSpPr>
          <p:cNvPr id="267" name="Google Shape;267;g3779a2e0503_0_197"/>
          <p:cNvCxnSpPr/>
          <p:nvPr/>
        </p:nvCxnSpPr>
        <p:spPr>
          <a:xfrm>
            <a:off x="4156075" y="1876325"/>
            <a:ext cx="1585500" cy="9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g3779a2e0503_0_197"/>
          <p:cNvCxnSpPr/>
          <p:nvPr/>
        </p:nvCxnSpPr>
        <p:spPr>
          <a:xfrm flipH="1" rot="10800000">
            <a:off x="4231125" y="5525950"/>
            <a:ext cx="1444800" cy="63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g3779a2e0503_0_197"/>
          <p:cNvSpPr txBox="1"/>
          <p:nvPr/>
        </p:nvSpPr>
        <p:spPr>
          <a:xfrm>
            <a:off x="4437525" y="604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1428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lang="en-CH">
                <a:solidFill>
                  <a:schemeClr val="dk1"/>
                </a:solidFill>
              </a:rPr>
              <a:t>(n x m) input nodes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79a2e0503_0_212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3779a2e0503_0_212"/>
          <p:cNvSpPr txBox="1"/>
          <p:nvPr>
            <p:ph idx="1" type="body"/>
          </p:nvPr>
        </p:nvSpPr>
        <p:spPr>
          <a:xfrm>
            <a:off x="838200" y="1988925"/>
            <a:ext cx="10515600" cy="4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Disadvantages: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For high resolution, huge amount of weights. Solution does not scale.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An image with a slight shift by one pixel, makes it no clear that will classify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correctly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Usually, each pixel has a correlation with its neighbor pixels. We can not catch patterns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79a2e0503_0_223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We need a robust solution: CNNs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779a2e0503_0_223"/>
          <p:cNvSpPr txBox="1"/>
          <p:nvPr>
            <p:ph idx="1" type="body"/>
          </p:nvPr>
        </p:nvSpPr>
        <p:spPr>
          <a:xfrm>
            <a:off x="1198150" y="3852350"/>
            <a:ext cx="2998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g3779a2e0503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676" y="19144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3779a2e0503_0_223"/>
          <p:cNvSpPr txBox="1"/>
          <p:nvPr>
            <p:ph idx="1" type="body"/>
          </p:nvPr>
        </p:nvSpPr>
        <p:spPr>
          <a:xfrm>
            <a:off x="4198475" y="3852350"/>
            <a:ext cx="1664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+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9a2e0503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68" name="Google Shape;168;g3779a2e0503_0_87"/>
          <p:cNvSpPr txBox="1"/>
          <p:nvPr>
            <p:ph idx="1" type="body"/>
          </p:nvPr>
        </p:nvSpPr>
        <p:spPr>
          <a:xfrm>
            <a:off x="1157899" y="17759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Navigate and utilize PyTorch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Understand the foundational principles of Convolutional Neural Networks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Comprehend the concept and value of Transfer Learning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Experiment with your first CNN and Transfer Learning model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Work on your first CNN and Transfer Learning models using PyTorch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23" y="871537"/>
            <a:ext cx="88963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685" y="2201662"/>
            <a:ext cx="5837201" cy="328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549" y="2348606"/>
            <a:ext cx="84010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701" y="495300"/>
            <a:ext cx="98107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383" y="632950"/>
            <a:ext cx="8181975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651" y="491787"/>
            <a:ext cx="865822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7"/>
          <p:cNvSpPr txBox="1"/>
          <p:nvPr/>
        </p:nvSpPr>
        <p:spPr>
          <a:xfrm>
            <a:off x="1322773" y="6152225"/>
            <a:ext cx="40926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https://setosa.io/ev/image-kernels/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23" y="511714"/>
            <a:ext cx="8648700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779a2e0503_0_2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Advantages using Convolution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779a2e0503_0_257"/>
          <p:cNvSpPr txBox="1"/>
          <p:nvPr>
            <p:ph idx="1" type="body"/>
          </p:nvPr>
        </p:nvSpPr>
        <p:spPr>
          <a:xfrm>
            <a:off x="894500" y="1783600"/>
            <a:ext cx="101760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Reduce the number of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nodes (less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computations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Tolerate shifts on the images.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Take advantage of the pixel correlation in complex images.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Diagramm, Plan, Quadrat enthält.&#10;&#10;Automatisch generierte Beschreibung" id="322" name="Google Shape;3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235868"/>
            <a:ext cx="9791699" cy="550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3779a2e0503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779a2e0503_0_249" title="convlayer_detailedview_demo.gif"/>
          <p:cNvPicPr preferRelativeResize="0"/>
          <p:nvPr/>
        </p:nvPicPr>
        <p:blipFill rotWithShape="1">
          <a:blip r:embed="rId4">
            <a:alphaModFix/>
          </a:blip>
          <a:srcRect b="14687" l="2708" r="3903" t="4745"/>
          <a:stretch/>
        </p:blipFill>
        <p:spPr>
          <a:xfrm>
            <a:off x="1910100" y="1763750"/>
            <a:ext cx="8371799" cy="38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3779a2e0503_0_249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88" y="790575"/>
            <a:ext cx="9972675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74" y="430937"/>
            <a:ext cx="88011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1"/>
          <p:cNvSpPr txBox="1"/>
          <p:nvPr/>
        </p:nvSpPr>
        <p:spPr>
          <a:xfrm>
            <a:off x="6096000" y="2290438"/>
            <a:ext cx="504251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https://github.com/vdumoulin/conv_arithmetic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https://d2l.ai/chapter_convolutional-neural-networks/conv-layer.html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https://stanford.edu/~shervine/teaching/cs-230/cheatsheet-convolutional-neural-networks#layer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79a2e050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Raster and Vector images</a:t>
            </a:r>
            <a:endParaRPr/>
          </a:p>
        </p:txBody>
      </p:sp>
      <p:sp>
        <p:nvSpPr>
          <p:cNvPr id="174" name="Google Shape;174;g3779a2e0503_0_0"/>
          <p:cNvSpPr txBox="1"/>
          <p:nvPr>
            <p:ph idx="1" type="body"/>
          </p:nvPr>
        </p:nvSpPr>
        <p:spPr>
          <a:xfrm>
            <a:off x="1157908" y="1775930"/>
            <a:ext cx="987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CH">
                <a:latin typeface="Arial"/>
                <a:ea typeface="Arial"/>
                <a:cs typeface="Arial"/>
                <a:sym typeface="Arial"/>
              </a:rPr>
              <a:t>Raster Images</a:t>
            </a:r>
            <a:endParaRPr/>
          </a:p>
          <a:p>
            <a:pPr indent="-21717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made of pixels</a:t>
            </a:r>
            <a:endParaRPr/>
          </a:p>
          <a:p>
            <a:pPr indent="-21717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Resolution dependent (cannot be scaled up or down without loss of quality)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br>
              <a:rPr b="1" lang="en-CH">
                <a:latin typeface="Arial"/>
                <a:ea typeface="Arial"/>
                <a:cs typeface="Arial"/>
                <a:sym typeface="Arial"/>
              </a:rPr>
            </a:br>
            <a:r>
              <a:rPr b="1" lang="en-CH">
                <a:latin typeface="Arial"/>
                <a:ea typeface="Arial"/>
                <a:cs typeface="Arial"/>
                <a:sym typeface="Arial"/>
              </a:rPr>
              <a:t>Vector Images</a:t>
            </a:r>
            <a:endParaRPr/>
          </a:p>
          <a:p>
            <a:pPr indent="-21717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Made of lines and curves drawn with mathematical equations (Bezier curves for example, see </a:t>
            </a:r>
            <a:r>
              <a:rPr lang="en-CH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https://pomax.github.io/bezierinfo/</a:t>
            </a:r>
            <a:r>
              <a:rPr lang="en-CH"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21717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Not resolution related</a:t>
            </a:r>
            <a:endParaRPr/>
          </a:p>
          <a:p>
            <a:pPr indent="-21717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Can be resized without loss of quality</a:t>
            </a:r>
            <a:endParaRPr/>
          </a:p>
          <a:p>
            <a:pPr indent="-876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CH">
                <a:latin typeface="Arial"/>
                <a:ea typeface="Arial"/>
                <a:cs typeface="Arial"/>
                <a:sym typeface="Arial"/>
              </a:rPr>
              <a:t>In Deep Learning we work with Raster images.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300" y="669801"/>
            <a:ext cx="9591675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10" y="490537"/>
            <a:ext cx="9734550" cy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Screenshot, Schrift, Algebra enthält.&#10;&#10;Automatisch generierte Beschreibung" id="356" name="Google Shape;35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826" y="560815"/>
            <a:ext cx="9385919" cy="573636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/>
        </p:nvSpPr>
        <p:spPr>
          <a:xfrm>
            <a:off x="1364202" y="4156969"/>
            <a:ext cx="637416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https://blog.mlreview.com/a-guide-to-receptive-field-arithmetic-for-convolutional-neural-networks-e0f514068807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25"/>
          <p:cNvPicPr preferRelativeResize="0"/>
          <p:nvPr/>
        </p:nvPicPr>
        <p:blipFill rotWithShape="1">
          <a:blip r:embed="rId3">
            <a:alphaModFix/>
          </a:blip>
          <a:srcRect b="0" l="0" r="42909" t="0"/>
          <a:stretch/>
        </p:blipFill>
        <p:spPr>
          <a:xfrm>
            <a:off x="481053" y="584600"/>
            <a:ext cx="5410651" cy="59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529" y="1240700"/>
            <a:ext cx="5714045" cy="267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04" y="4008679"/>
            <a:ext cx="3343052" cy="2640621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5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6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67" y="286864"/>
            <a:ext cx="920115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3779a2e0503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00" y="1491274"/>
            <a:ext cx="9914100" cy="4747800"/>
          </a:xfrm>
          <a:prstGeom prst="roundRect">
            <a:avLst>
              <a:gd fmla="val 5287" name="adj"/>
            </a:avLst>
          </a:prstGeom>
          <a:noFill/>
          <a:ln>
            <a:noFill/>
          </a:ln>
        </p:spPr>
      </p:pic>
      <p:sp>
        <p:nvSpPr>
          <p:cNvPr id="376" name="Google Shape;376;g3779a2e0503_0_235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g3779a2e0503_0_235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639417" y="26411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383" name="Google Shape;383;p27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Convolution &amp; Intro to PyTorch</a:t>
            </a:r>
            <a:endParaRPr sz="2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8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Metrics for Image 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604284" y="2197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Confusion Matrix (binary classification)</a:t>
            </a:r>
            <a:endParaRPr/>
          </a:p>
        </p:txBody>
      </p:sp>
      <p:sp>
        <p:nvSpPr>
          <p:cNvPr id="395" name="Google Shape;395;p29"/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(TRUE POSITIVES, TP)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(FALSE NEGATIVES, FN)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(FALSE POSITIVES, FP)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9"/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(TRUE NEGATIVES, TN)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29"/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0</a:t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0</a:t>
            </a:r>
            <a:endParaRPr/>
          </a:p>
        </p:txBody>
      </p:sp>
      <p:sp>
        <p:nvSpPr>
          <p:cNvPr id="401" name="Google Shape;401;p29"/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1</a:t>
            </a:r>
            <a:endParaRPr/>
          </a:p>
        </p:txBody>
      </p:sp>
      <p:sp>
        <p:nvSpPr>
          <p:cNvPr id="402" name="Google Shape;402;p29"/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1</a:t>
            </a:r>
            <a:endParaRPr/>
          </a:p>
        </p:txBody>
      </p:sp>
      <p:sp>
        <p:nvSpPr>
          <p:cNvPr id="403" name="Google Shape;403;p29"/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H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case of the perfect classifier: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FN = 0 and FP = 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29"/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5" name="Google Shape;405;p29"/>
          <p:cNvCxnSpPr/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/>
          <p:nvPr>
            <p:ph type="title"/>
          </p:nvPr>
        </p:nvSpPr>
        <p:spPr>
          <a:xfrm>
            <a:off x="297552" y="0"/>
            <a:ext cx="10515600" cy="995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Summary – confusion matrix</a:t>
            </a:r>
            <a:endParaRPr/>
          </a:p>
        </p:txBody>
      </p:sp>
      <p:pic>
        <p:nvPicPr>
          <p:cNvPr id="411" name="Google Shape;4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44391"/>
            <a:ext cx="12192000" cy="56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Raster image – an example</a:t>
            </a:r>
            <a:endParaRPr/>
          </a:p>
        </p:txBody>
      </p:sp>
      <p:pic>
        <p:nvPicPr>
          <p:cNvPr descr="A person with a black hat and a black hat&#10;&#10;Description automatically generated"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01799"/>
            <a:ext cx="10439400" cy="463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Note</a:t>
            </a:r>
            <a:endParaRPr/>
          </a:p>
        </p:txBody>
      </p:sp>
      <p:sp>
        <p:nvSpPr>
          <p:cNvPr id="417" name="Google Shape;41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H"/>
              <a:t>All the </a:t>
            </a:r>
            <a:r>
              <a:rPr lang="en-CH"/>
              <a:t>previous</a:t>
            </a:r>
            <a:r>
              <a:rPr lang="en-CH"/>
              <a:t> metrics can be used in any segmentation task. You treat each pixel as correctly classified or wrongly classified. So you are dealing with a binary classification problem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H"/>
              <a:t>But you must be careful when the portion of the image to be segmented is very small. You will easily get high accuracy but the segmentation could be very poor.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2"/>
          <p:cNvSpPr txBox="1"/>
          <p:nvPr>
            <p:ph type="title"/>
          </p:nvPr>
        </p:nvSpPr>
        <p:spPr>
          <a:xfrm>
            <a:off x="436764" y="72475"/>
            <a:ext cx="11647206" cy="690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H"/>
              <a:t>Confusion Matrix (Multi-class classification)</a:t>
            </a:r>
            <a:endParaRPr/>
          </a:p>
        </p:txBody>
      </p:sp>
      <p:sp>
        <p:nvSpPr>
          <p:cNvPr id="423" name="Google Shape;423;p32"/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25" name="Google Shape;425;p32"/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26" name="Google Shape;426;p32"/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27" name="Google Shape;427;p32"/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0</a:t>
            </a:r>
            <a:endParaRPr/>
          </a:p>
        </p:txBody>
      </p:sp>
      <p:sp>
        <p:nvSpPr>
          <p:cNvPr id="428" name="Google Shape;428;p32"/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0</a:t>
            </a:r>
            <a:endParaRPr/>
          </a:p>
        </p:txBody>
      </p:sp>
      <p:sp>
        <p:nvSpPr>
          <p:cNvPr id="429" name="Google Shape;429;p32"/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1</a:t>
            </a:r>
            <a:endParaRPr/>
          </a:p>
        </p:txBody>
      </p:sp>
      <p:sp>
        <p:nvSpPr>
          <p:cNvPr id="430" name="Google Shape;430;p32"/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1</a:t>
            </a: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2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32" name="Google Shape;432;p32"/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2</a:t>
            </a:r>
            <a:endParaRPr/>
          </a:p>
        </p:txBody>
      </p:sp>
      <p:sp>
        <p:nvSpPr>
          <p:cNvPr id="433" name="Google Shape;433;p32"/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34" name="Google Shape;434;p32"/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35" name="Google Shape;435;p32"/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36" name="Google Shape;436;p32"/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37" name="Google Shape;437;p32"/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38" name="Google Shape;438;p32"/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3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Metrics for Image Localization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4"/>
          <p:cNvSpPr txBox="1"/>
          <p:nvPr>
            <p:ph type="title"/>
          </p:nvPr>
        </p:nvSpPr>
        <p:spPr>
          <a:xfrm>
            <a:off x="164431" y="124494"/>
            <a:ext cx="10515600" cy="645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H"/>
              <a:t>Intersection Over Union (IoU)</a:t>
            </a:r>
            <a:endParaRPr/>
          </a:p>
        </p:txBody>
      </p:sp>
      <p:sp>
        <p:nvSpPr>
          <p:cNvPr id="450" name="Google Shape;450;p34"/>
          <p:cNvSpPr txBox="1"/>
          <p:nvPr>
            <p:ph idx="1" type="body"/>
          </p:nvPr>
        </p:nvSpPr>
        <p:spPr>
          <a:xfrm>
            <a:off x="838200" y="99544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/>
              <a:t>Intersection over union is actually a very straightforward and self-explanatory measurement and is based on the Jaccard index (a coefficient for similarity for two sets of data)</a:t>
            </a:r>
            <a:endParaRPr/>
          </a:p>
        </p:txBody>
      </p:sp>
      <p:sp>
        <p:nvSpPr>
          <p:cNvPr id="451" name="Google Shape;451;p34"/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https://www.superannotate.com/blog/intersection-over-union-for-object-detection</a:t>
            </a:r>
            <a:endParaRPr/>
          </a:p>
        </p:txBody>
      </p:sp>
      <p:pic>
        <p:nvPicPr>
          <p:cNvPr descr="intersection over union formula" id="452" name="Google Shape;4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556" y="2446771"/>
            <a:ext cx="7078579" cy="341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IoU - An example</a:t>
            </a:r>
            <a:endParaRPr/>
          </a:p>
        </p:txBody>
      </p:sp>
      <p:pic>
        <p:nvPicPr>
          <p:cNvPr descr="Prediction quality based on Intersection Over Union IoU" id="458" name="Google Shape;458;p35"/>
          <p:cNvPicPr preferRelativeResize="0"/>
          <p:nvPr/>
        </p:nvPicPr>
        <p:blipFill rotWithShape="1">
          <a:blip r:embed="rId3">
            <a:alphaModFix/>
          </a:blip>
          <a:srcRect b="13266" l="0" r="0" t="4010"/>
          <a:stretch/>
        </p:blipFill>
        <p:spPr>
          <a:xfrm>
            <a:off x="749405" y="1939176"/>
            <a:ext cx="10693189" cy="334477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5"/>
          <p:cNvSpPr txBox="1"/>
          <p:nvPr/>
        </p:nvSpPr>
        <p:spPr>
          <a:xfrm>
            <a:off x="0" y="6492875"/>
            <a:ext cx="106931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https://learnopencv.com/intersection-over-union-iou-in-object-detection-and-segmentation/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segmentation mask for calculation of Intersection Over Union IoU - intersection over union segmentation" id="464" name="Google Shape;4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1372"/>
            <a:ext cx="121920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6"/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https://www.superannotate.com/blog/intersection-over-union-for-object-detection</a:t>
            </a:r>
            <a:endParaRPr/>
          </a:p>
        </p:txBody>
      </p:sp>
      <p:sp>
        <p:nvSpPr>
          <p:cNvPr id="466" name="Google Shape;466;p36"/>
          <p:cNvSpPr txBox="1"/>
          <p:nvPr/>
        </p:nvSpPr>
        <p:spPr>
          <a:xfrm>
            <a:off x="164431" y="124494"/>
            <a:ext cx="10515600" cy="645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CH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Intersection Over Union (IoU)</a:t>
            </a:r>
            <a:endParaRPr b="0" i="0"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4601071" y="1214680"/>
            <a:ext cx="2989857" cy="6976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285" l="-1694" r="-16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7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Biggest trick in computer vision and deep learning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83" name="Google Shape;483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259" y="1126625"/>
            <a:ext cx="5244080" cy="4841233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9"/>
          <p:cNvSpPr txBox="1"/>
          <p:nvPr>
            <p:ph type="title"/>
          </p:nvPr>
        </p:nvSpPr>
        <p:spPr>
          <a:xfrm>
            <a:off x="566259" y="154919"/>
            <a:ext cx="10515600" cy="706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/>
          </a:p>
        </p:txBody>
      </p:sp>
      <p:sp>
        <p:nvSpPr>
          <p:cNvPr id="485" name="Google Shape;485;p39"/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Quelle: Michelucci, U. (2019). </a:t>
            </a:r>
            <a:r>
              <a:rPr i="1"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applied deep learning: convolutional neural networks and object detection</a:t>
            </a: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Apress.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9"/>
          <p:cNvSpPr/>
          <p:nvPr/>
        </p:nvSpPr>
        <p:spPr>
          <a:xfrm>
            <a:off x="3059188" y="1099915"/>
            <a:ext cx="5338578" cy="11598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1849821" y="1495153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3059188" y="2259723"/>
            <a:ext cx="5338578" cy="105103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1849821" y="2600575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</p:txBody>
      </p:sp>
      <p:sp>
        <p:nvSpPr>
          <p:cNvPr id="490" name="Google Shape;490;p39"/>
          <p:cNvSpPr/>
          <p:nvPr/>
        </p:nvSpPr>
        <p:spPr>
          <a:xfrm>
            <a:off x="3059188" y="3310758"/>
            <a:ext cx="5338578" cy="12507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9"/>
          <p:cNvSpPr txBox="1"/>
          <p:nvPr/>
        </p:nvSpPr>
        <p:spPr>
          <a:xfrm>
            <a:off x="1849821" y="3751457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3059188" y="4570416"/>
            <a:ext cx="5338578" cy="139787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1849821" y="5084688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/>
          </a:p>
        </p:txBody>
      </p:sp>
      <p:sp>
        <p:nvSpPr>
          <p:cNvPr id="494" name="Google Shape;494;p39"/>
          <p:cNvSpPr txBox="1"/>
          <p:nvPr/>
        </p:nvSpPr>
        <p:spPr>
          <a:xfrm>
            <a:off x="8755618" y="4211948"/>
            <a:ext cx="302740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approach, the entire network has to be trained several times (to tune the hyperparameters). This can be slow.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0"/>
          <p:cNvSpPr txBox="1"/>
          <p:nvPr>
            <p:ph type="title"/>
          </p:nvPr>
        </p:nvSpPr>
        <p:spPr>
          <a:xfrm>
            <a:off x="566259" y="273120"/>
            <a:ext cx="8378958" cy="1067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We can make transfer learning more efficient.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0"/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Quelle: Michelucci, U. (2019). </a:t>
            </a:r>
            <a:r>
              <a:rPr i="1"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applied deep learning: convolutional neural networks and object detection</a:t>
            </a: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Apress.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01" name="Google Shape;5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1603177"/>
            <a:ext cx="11531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Vector images in Deep Learning Research</a:t>
            </a:r>
            <a:endParaRPr/>
          </a:p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688100" y="1947575"/>
            <a:ext cx="10935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Vector images are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used to train deep learning models but…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They should be used in publications as they can be scaled and appear very sharp when published on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papers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posters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(typically in A0 format).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CH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Matplotlib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can easily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in vector formats (EPS, PDF, etc.) any figure you generate</a:t>
            </a:r>
            <a:br>
              <a:rPr lang="en-CH" sz="2500">
                <a:latin typeface="Arial"/>
                <a:ea typeface="Arial"/>
                <a:cs typeface="Arial"/>
                <a:sym typeface="Arial"/>
              </a:rPr>
            </a:b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Raster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 Formats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, jpeg, jpg, pgf, png,, raw, rgba, tif, tiff 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Arial"/>
              <a:buChar char="•"/>
            </a:pP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Vector Formats: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svg, svgz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eps, pdf, ps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1"/>
          <p:cNvSpPr txBox="1"/>
          <p:nvPr>
            <p:ph type="title"/>
          </p:nvPr>
        </p:nvSpPr>
        <p:spPr>
          <a:xfrm>
            <a:off x="593124" y="205080"/>
            <a:ext cx="8222885" cy="104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A few numbers (how to become more efficient)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507" name="Google Shape;50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119" y="2355728"/>
            <a:ext cx="2674658" cy="2469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 txBox="1"/>
          <p:nvPr/>
        </p:nvSpPr>
        <p:spPr>
          <a:xfrm>
            <a:off x="1357184" y="1663749"/>
            <a:ext cx="26746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 1 (Naïve)</a:t>
            </a:r>
            <a:endParaRPr/>
          </a:p>
        </p:txBody>
      </p:sp>
      <p:sp>
        <p:nvSpPr>
          <p:cNvPr id="509" name="Google Shape;509;p41"/>
          <p:cNvSpPr txBox="1"/>
          <p:nvPr/>
        </p:nvSpPr>
        <p:spPr>
          <a:xfrm>
            <a:off x="1088874" y="5147567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EPOCH 🡪 4.5 minutes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8069251" y="1663749"/>
            <a:ext cx="26746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 2 (Smart)</a:t>
            </a:r>
            <a:endParaRPr/>
          </a:p>
        </p:txBody>
      </p:sp>
      <p:sp>
        <p:nvSpPr>
          <p:cNvPr id="511" name="Google Shape;511;p41"/>
          <p:cNvSpPr txBox="1"/>
          <p:nvPr/>
        </p:nvSpPr>
        <p:spPr>
          <a:xfrm>
            <a:off x="7482101" y="5147567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EPOCH 🡪 6 seconds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512" name="Google Shape;51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869" y="2510581"/>
            <a:ext cx="4713931" cy="1744362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1"/>
          <p:cNvSpPr txBox="1"/>
          <p:nvPr/>
        </p:nvSpPr>
        <p:spPr>
          <a:xfrm>
            <a:off x="838200" y="5516899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EPOCH 🡪 7.5 hours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7234966" y="5516899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EPOCH 🡪 10 minutes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1"/>
          <p:cNvSpPr txBox="1"/>
          <p:nvPr/>
        </p:nvSpPr>
        <p:spPr>
          <a:xfrm>
            <a:off x="593124" y="6149252"/>
            <a:ext cx="115041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numbers come from a test with a "dog/cat" image dataset of about 800 MB. All information can be found in Michelucci, U. (2019). Advanced applied deep learning: convolutional neural networks and object detection. Apress.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2"/>
          <p:cNvPicPr preferRelativeResize="0"/>
          <p:nvPr/>
        </p:nvPicPr>
        <p:blipFill rotWithShape="1">
          <a:blip r:embed="rId3">
            <a:alphaModFix/>
          </a:blip>
          <a:srcRect b="0" l="0" r="3465" t="0"/>
          <a:stretch/>
        </p:blipFill>
        <p:spPr>
          <a:xfrm>
            <a:off x="684775" y="167900"/>
            <a:ext cx="9212874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2"/>
          <p:cNvSpPr txBox="1"/>
          <p:nvPr/>
        </p:nvSpPr>
        <p:spPr>
          <a:xfrm>
            <a:off x="2636668" y="6178858"/>
            <a:ext cx="54686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Paper: </a:t>
            </a: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https://arxiv.org/pdf/1409.1556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97" y="508431"/>
            <a:ext cx="947737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3"/>
          <p:cNvSpPr txBox="1"/>
          <p:nvPr/>
        </p:nvSpPr>
        <p:spPr>
          <a:xfrm>
            <a:off x="3613212" y="5894773"/>
            <a:ext cx="52023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Paper: </a:t>
            </a: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https://arxiv.org/abs/1512.03385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528" name="Google Shape;52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8067" y="781235"/>
            <a:ext cx="3535446" cy="32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4"/>
          <p:cNvSpPr txBox="1"/>
          <p:nvPr>
            <p:ph type="title"/>
          </p:nvPr>
        </p:nvSpPr>
        <p:spPr>
          <a:xfrm>
            <a:off x="639417" y="26411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534" name="Google Shape;534;p44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Transfer Learning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features</a:t>
            </a:r>
            <a:endParaRPr/>
          </a:p>
        </p:txBody>
      </p:sp>
      <p:sp>
        <p:nvSpPr>
          <p:cNvPr id="192" name="Google Shape;192;p5"/>
          <p:cNvSpPr txBox="1"/>
          <p:nvPr>
            <p:ph idx="1" type="body"/>
          </p:nvPr>
        </p:nvSpPr>
        <p:spPr>
          <a:xfrm>
            <a:off x="838200" y="1825625"/>
            <a:ext cx="108609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Resolution (relevant for quality)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Dot per inch (DPI) (relevant for printing)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Compression (relevant for storage and quality)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Transparency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Anti-aliasing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And many more.</a:t>
            </a:r>
            <a:br>
              <a:rPr lang="en-CH" sz="2500">
                <a:latin typeface="Arial"/>
                <a:ea typeface="Arial"/>
                <a:cs typeface="Arial"/>
                <a:sym typeface="Arial"/>
              </a:rPr>
            </a:b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 deep learning normally those features (except </a:t>
            </a:r>
            <a:r>
              <a:rPr b="1" i="1" lang="en-CH" sz="2500">
                <a:latin typeface="Arial"/>
                <a:ea typeface="Arial"/>
                <a:cs typeface="Arial"/>
                <a:sym typeface="Arial"/>
              </a:rPr>
              <a:t>resolution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) are irrelevant.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DPI: an explanation</a:t>
            </a:r>
            <a:endParaRPr/>
          </a:p>
        </p:txBody>
      </p:sp>
      <p:pic>
        <p:nvPicPr>
          <p:cNvPr descr="DPI comparison"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743" y="1997192"/>
            <a:ext cx="7888514" cy="35755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0" y="6596390"/>
            <a:ext cx="609742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https://prinfab.com/blog/viewing-distance-and-dpi/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79a2e0503_0_1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DPI: an explanation</a:t>
            </a:r>
            <a:endParaRPr/>
          </a:p>
        </p:txBody>
      </p:sp>
      <p:sp>
        <p:nvSpPr>
          <p:cNvPr id="205" name="Google Shape;205;g3779a2e0503_0_168"/>
          <p:cNvSpPr txBox="1"/>
          <p:nvPr/>
        </p:nvSpPr>
        <p:spPr>
          <a:xfrm>
            <a:off x="0" y="6596390"/>
            <a:ext cx="609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https://prinfab.com/blog/viewing-distance-and-dpi/</a:t>
            </a:r>
            <a:endParaRPr/>
          </a:p>
        </p:txBody>
      </p:sp>
      <p:pic>
        <p:nvPicPr>
          <p:cNvPr id="206" name="Google Shape;206;g3779a2e0503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00" y="2324500"/>
            <a:ext cx="3821948" cy="24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779a2e0503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875" y="2508162"/>
            <a:ext cx="2367849" cy="18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779a2e0503_0_168"/>
          <p:cNvSpPr txBox="1"/>
          <p:nvPr/>
        </p:nvSpPr>
        <p:spPr>
          <a:xfrm>
            <a:off x="1823775" y="4741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800">
                <a:solidFill>
                  <a:schemeClr val="dk1"/>
                </a:solidFill>
              </a:rPr>
              <a:t>~ 220 dpi</a:t>
            </a:r>
            <a:endParaRPr/>
          </a:p>
        </p:txBody>
      </p:sp>
      <p:sp>
        <p:nvSpPr>
          <p:cNvPr id="209" name="Google Shape;209;g3779a2e0503_0_168"/>
          <p:cNvSpPr txBox="1"/>
          <p:nvPr/>
        </p:nvSpPr>
        <p:spPr>
          <a:xfrm>
            <a:off x="7194800" y="4741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800">
                <a:solidFill>
                  <a:schemeClr val="dk1"/>
                </a:solidFill>
              </a:rPr>
              <a:t>~ 400 dpi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Characteristics of 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247361" y="1815686"/>
            <a:ext cx="96972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Image size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(storage space).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Image resolution.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Number of channels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(1 for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B&amp;W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3 for colors in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and 4 for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CMYK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4 with transparency).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Color Depth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(number of bits to describe the color).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(lossless or lossy).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Specific formats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(way in which the information is stored digitally).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2023-08-28T05:17:29Z</dcterms:created>
  <dc:creator>Michelucci Umberto HSLU 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2023-08-28T05:17:43Z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bffdf0f9-6f3f-42d9-a5b4-cb668bacc803</vt:lpwstr>
  </property>
  <property fmtid="{D5CDD505-2E9C-101B-9397-08002B2CF9AE}" pid="8" name="MSIP_Label_e8b0afbd-3cf7-4707-aee4-8dc9d855de29_ContentBits">
    <vt:lpwstr>0</vt:lpwstr>
  </property>
</Properties>
</file>